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media/image9.png" ContentType="image/png"/>
  <Override PartName="/ppt/media/image1.png" ContentType="image/png"/>
  <Override PartName="/ppt/media/image2.tif" ContentType="image/tiff"/>
  <Override PartName="/ppt/media/image3.tif" ContentType="image/tiff"/>
  <Override PartName="/ppt/media/image6.png" ContentType="image/png"/>
  <Override PartName="/ppt/media/image4.tif" ContentType="image/tiff"/>
  <Override PartName="/ppt/media/image7.png" ContentType="image/png"/>
  <Override PartName="/ppt/media/image5.tif" ContentType="image/tiff"/>
  <Override PartName="/ppt/media/image8.png" ContentType="image/png"/>
  <Override PartName="/ppt/media/image10.png" ContentType="image/png"/>
  <Override PartName="/ppt/media/image11.tif" ContentType="image/tiff"/>
  <Override PartName="/ppt/media/image12.tif" ContentType="image/tiff"/>
  <Override PartName="/ppt/media/image13.tif" ContentType="image/tiff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10.png>
</file>

<file path=ppt/media/image11.tif>
</file>

<file path=ppt/media/image12.tif>
</file>

<file path=ppt/media/image13.tif>
</file>

<file path=ppt/media/image14.png>
</file>

<file path=ppt/media/image15.png>
</file>

<file path=ppt/media/image16.png>
</file>

<file path=ppt/media/image17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77760" y="9576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7760" y="9576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06F78F58-BEA3-4DB2-98B5-02FF0064C4C6}" type="datetime">
              <a:rPr b="0" lang="nl-NL" sz="1200" spc="-1" strike="noStrike">
                <a:solidFill>
                  <a:srgbClr val="8b8b8b"/>
                </a:solidFill>
                <a:latin typeface="Calibri"/>
              </a:rPr>
              <a:t>21-03-18</a:t>
            </a:fld>
            <a:endParaRPr b="0" lang="nl-NL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nl-NL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8DE795B2-94EA-476A-8CDF-1AF20C8676C4}" type="slidenum">
              <a:rPr b="0" lang="nl-NL" sz="1200" spc="-1" strike="noStrike">
                <a:solidFill>
                  <a:srgbClr val="8b8b8b"/>
                </a:solidFill>
                <a:latin typeface="Calibri"/>
              </a:rPr>
              <a:t>&lt;getal&gt;</a:t>
            </a:fld>
            <a:endParaRPr b="0" lang="nl-NL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Klik om de opmaak van de overzichtstekst te bewerken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Tweede overzichtsniveau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Derde overzichtsniveau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Vierde overzichtsniveau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Vijfde overzichtsniveau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Zesde overzichtsniveau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Zevende overzichtsniveau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7760" y="95760"/>
            <a:ext cx="1051524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C94BCE4D-5209-43F2-BCFE-B40D3B30C898}" type="datetime">
              <a:rPr b="0" lang="nl-NL" sz="1200" spc="-1" strike="noStrike">
                <a:solidFill>
                  <a:srgbClr val="8b8b8b"/>
                </a:solidFill>
                <a:latin typeface="Calibri"/>
              </a:rPr>
              <a:t>21-03-18</a:t>
            </a:fld>
            <a:endParaRPr b="0" lang="nl-NL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nl-NL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416014E-23F6-4D5A-B139-4F50EA6FEB34}" type="slidenum">
              <a:rPr b="0" lang="nl-NL" sz="1200" spc="-1" strike="noStrike">
                <a:solidFill>
                  <a:srgbClr val="8b8b8b"/>
                </a:solidFill>
                <a:latin typeface="Calibri"/>
              </a:rPr>
              <a:t>&lt;getal&gt;</a:t>
            </a:fld>
            <a:endParaRPr b="0" lang="nl-NL" sz="1200" spc="-1" strike="noStrike">
              <a:latin typeface="Times New Roman"/>
            </a:endParaRPr>
          </a:p>
        </p:txBody>
      </p:sp>
      <p:sp>
        <p:nvSpPr>
          <p:cNvPr id="46" name="CustomShape 6"/>
          <p:cNvSpPr/>
          <p:nvPr/>
        </p:nvSpPr>
        <p:spPr>
          <a:xfrm>
            <a:off x="10854720" y="6458040"/>
            <a:ext cx="13316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2000" spc="-1" strike="noStrike">
                <a:solidFill>
                  <a:srgbClr val="000000"/>
                </a:solidFill>
                <a:latin typeface="Calibri"/>
              </a:rPr>
              <a:t>Andrew Ng</a:t>
            </a:r>
            <a:endParaRPr b="0" lang="nl-NL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tif"/><Relationship Id="rId2" Type="http://schemas.openxmlformats.org/officeDocument/2006/relationships/image" Target="../media/image3.tif"/><Relationship Id="rId3" Type="http://schemas.openxmlformats.org/officeDocument/2006/relationships/image" Target="../media/image4.tif"/><Relationship Id="rId4" Type="http://schemas.openxmlformats.org/officeDocument/2006/relationships/image" Target="../media/image5.tif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tif"/><Relationship Id="rId2" Type="http://schemas.openxmlformats.org/officeDocument/2006/relationships/image" Target="../media/image12.tif"/><Relationship Id="rId3" Type="http://schemas.openxmlformats.org/officeDocument/2006/relationships/image" Target="../media/image13.tif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Picture 12" descr=""/>
          <p:cNvPicPr/>
          <p:nvPr/>
        </p:nvPicPr>
        <p:blipFill>
          <a:blip r:embed="rId1"/>
          <a:stretch/>
        </p:blipFill>
        <p:spPr>
          <a:xfrm>
            <a:off x="660600" y="1431360"/>
            <a:ext cx="3840120" cy="3718440"/>
          </a:xfrm>
          <a:prstGeom prst="rect">
            <a:avLst/>
          </a:prstGeom>
          <a:ln>
            <a:noFill/>
          </a:ln>
        </p:spPr>
      </p:pic>
      <p:sp>
        <p:nvSpPr>
          <p:cNvPr id="84" name="CustomShape 1"/>
          <p:cNvSpPr/>
          <p:nvPr/>
        </p:nvSpPr>
        <p:spPr>
          <a:xfrm>
            <a:off x="347400" y="4682520"/>
            <a:ext cx="4466520" cy="80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90000"/>
              </a:lnSpc>
            </a:pPr>
            <a:r>
              <a:rPr b="1" lang="nl-NL" sz="3200" spc="-1" strike="noStrike">
                <a:solidFill>
                  <a:srgbClr val="000000"/>
                </a:solidFill>
                <a:latin typeface="Calibri Light"/>
              </a:rPr>
              <a:t>deeplearning.ai</a:t>
            </a:r>
            <a:endParaRPr b="0" lang="nl-NL" sz="3200" spc="-1" strike="noStrike"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5170680" y="985320"/>
            <a:ext cx="6239520" cy="18266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6600" spc="-1" strike="noStrike">
                <a:solidFill>
                  <a:srgbClr val="000000"/>
                </a:solidFill>
                <a:latin typeface="Calibri Light"/>
              </a:rPr>
              <a:t>Face recognition</a:t>
            </a:r>
            <a:endParaRPr b="0" lang="en-US" sz="66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CustomShape 3"/>
          <p:cNvSpPr/>
          <p:nvPr/>
        </p:nvSpPr>
        <p:spPr>
          <a:xfrm>
            <a:off x="4872240" y="4026240"/>
            <a:ext cx="6836400" cy="109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nl-NL" sz="6600" spc="-1" strike="noStrike">
                <a:solidFill>
                  <a:srgbClr val="000000"/>
                </a:solidFill>
                <a:latin typeface="Calibri"/>
              </a:rPr>
              <a:t>Triplet loss</a:t>
            </a:r>
            <a:endParaRPr b="0" lang="nl-NL" sz="6600" spc="-1" strike="noStrike">
              <a:latin typeface="Arial"/>
            </a:endParaRPr>
          </a:p>
        </p:txBody>
      </p:sp>
      <p:sp>
        <p:nvSpPr>
          <p:cNvPr id="87" name="CustomShape 4"/>
          <p:cNvSpPr/>
          <p:nvPr/>
        </p:nvSpPr>
        <p:spPr>
          <a:xfrm>
            <a:off x="1092600" y="1186920"/>
            <a:ext cx="2980440" cy="308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Line 5"/>
          <p:cNvSpPr/>
          <p:nvPr/>
        </p:nvSpPr>
        <p:spPr>
          <a:xfrm>
            <a:off x="4836240" y="3410280"/>
            <a:ext cx="6908400" cy="17640"/>
          </a:xfrm>
          <a:prstGeom prst="line">
            <a:avLst/>
          </a:prstGeom>
          <a:ln w="1908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82880" y="182880"/>
            <a:ext cx="12114000" cy="1325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Learning Objective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58680" y="6477120"/>
            <a:ext cx="822492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16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[Schroff et al.,2015, FaceNet: A unified embedding for face recognition and clustering]</a:t>
            </a:r>
            <a:endParaRPr b="0" lang="nl-NL" sz="1600" spc="-1" strike="noStrike">
              <a:latin typeface="Arial"/>
            </a:endParaRPr>
          </a:p>
        </p:txBody>
      </p:sp>
      <p:pic>
        <p:nvPicPr>
          <p:cNvPr id="91" name="Picture 3" descr=""/>
          <p:cNvPicPr/>
          <p:nvPr/>
        </p:nvPicPr>
        <p:blipFill>
          <a:blip r:embed="rId1"/>
          <a:srcRect l="26567" t="5481" r="25947" b="55413"/>
          <a:stretch/>
        </p:blipFill>
        <p:spPr>
          <a:xfrm>
            <a:off x="873720" y="1508400"/>
            <a:ext cx="1259640" cy="1451880"/>
          </a:xfrm>
          <a:prstGeom prst="rect">
            <a:avLst/>
          </a:prstGeom>
          <a:ln>
            <a:noFill/>
          </a:ln>
        </p:spPr>
      </p:pic>
      <p:pic>
        <p:nvPicPr>
          <p:cNvPr id="92" name="Picture 5" descr=""/>
          <p:cNvPicPr/>
          <p:nvPr/>
        </p:nvPicPr>
        <p:blipFill>
          <a:blip r:embed="rId2"/>
          <a:srcRect l="11670" t="0" r="14411" b="19844"/>
          <a:stretch/>
        </p:blipFill>
        <p:spPr>
          <a:xfrm>
            <a:off x="2623680" y="1508400"/>
            <a:ext cx="1259640" cy="1451880"/>
          </a:xfrm>
          <a:prstGeom prst="rect">
            <a:avLst/>
          </a:prstGeom>
          <a:ln>
            <a:noFill/>
          </a:ln>
        </p:spPr>
      </p:pic>
      <p:sp>
        <p:nvSpPr>
          <p:cNvPr id="93" name="CustomShape 3"/>
          <p:cNvSpPr/>
          <p:nvPr/>
        </p:nvSpPr>
        <p:spPr>
          <a:xfrm>
            <a:off x="1050120" y="3190320"/>
            <a:ext cx="9446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Anchor</a:t>
            </a:r>
            <a:endParaRPr b="0" lang="nl-NL" sz="1800" spc="-1" strike="noStrike">
              <a:latin typeface="Arial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2742120" y="3190320"/>
            <a:ext cx="10224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Positive</a:t>
            </a:r>
            <a:endParaRPr b="0" lang="nl-NL" sz="1800" spc="-1" strike="noStrike">
              <a:latin typeface="Arial"/>
            </a:endParaRPr>
          </a:p>
        </p:txBody>
      </p:sp>
      <p:pic>
        <p:nvPicPr>
          <p:cNvPr id="95" name="Picture 60" descr=""/>
          <p:cNvPicPr/>
          <p:nvPr/>
        </p:nvPicPr>
        <p:blipFill>
          <a:blip r:embed="rId3"/>
          <a:srcRect l="26567" t="5481" r="25947" b="55413"/>
          <a:stretch/>
        </p:blipFill>
        <p:spPr>
          <a:xfrm>
            <a:off x="6544800" y="1508400"/>
            <a:ext cx="1259640" cy="1451880"/>
          </a:xfrm>
          <a:prstGeom prst="rect">
            <a:avLst/>
          </a:prstGeom>
          <a:ln>
            <a:noFill/>
          </a:ln>
        </p:spPr>
      </p:pic>
      <p:sp>
        <p:nvSpPr>
          <p:cNvPr id="96" name="CustomShape 5"/>
          <p:cNvSpPr/>
          <p:nvPr/>
        </p:nvSpPr>
        <p:spPr>
          <a:xfrm>
            <a:off x="6702120" y="3193920"/>
            <a:ext cx="9446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Anchor</a:t>
            </a:r>
            <a:endParaRPr b="0" lang="nl-NL" sz="1800" spc="-1" strike="noStrike">
              <a:latin typeface="Arial"/>
            </a:endParaRPr>
          </a:p>
        </p:txBody>
      </p:sp>
      <p:sp>
        <p:nvSpPr>
          <p:cNvPr id="97" name="CustomShape 6"/>
          <p:cNvSpPr/>
          <p:nvPr/>
        </p:nvSpPr>
        <p:spPr>
          <a:xfrm>
            <a:off x="8448840" y="3190320"/>
            <a:ext cx="1128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1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Negative</a:t>
            </a:r>
            <a:endParaRPr b="0" lang="nl-NL" sz="1800" spc="-1" strike="noStrike">
              <a:latin typeface="Arial"/>
            </a:endParaRPr>
          </a:p>
        </p:txBody>
      </p:sp>
      <p:pic>
        <p:nvPicPr>
          <p:cNvPr id="98" name="Picture 2" descr=""/>
          <p:cNvPicPr/>
          <p:nvPr/>
        </p:nvPicPr>
        <p:blipFill>
          <a:blip r:embed="rId4"/>
          <a:srcRect l="20233" t="0" r="15770" b="30566"/>
          <a:stretch/>
        </p:blipFill>
        <p:spPr>
          <a:xfrm>
            <a:off x="8383680" y="1508400"/>
            <a:ext cx="1259640" cy="1451880"/>
          </a:xfrm>
          <a:prstGeom prst="rect">
            <a:avLst/>
          </a:prstGeom>
          <a:ln>
            <a:noFill/>
          </a:ln>
        </p:spPr>
      </p:pic>
      <p:pic>
        <p:nvPicPr>
          <p:cNvPr id="99" name="Ink 7" descr=""/>
          <p:cNvPicPr/>
          <p:nvPr/>
        </p:nvPicPr>
        <p:blipFill>
          <a:blip r:embed="rId5"/>
          <a:stretch/>
        </p:blipFill>
        <p:spPr>
          <a:xfrm>
            <a:off x="536760" y="1006560"/>
            <a:ext cx="11385360" cy="560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>
                <p:childTnLst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82880" y="182880"/>
            <a:ext cx="12114000" cy="1325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Loss function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456120" y="5445720"/>
            <a:ext cx="669636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2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Training set: 10k pictures of 1k persons</a:t>
            </a:r>
            <a:endParaRPr b="0" lang="nl-NL" sz="2800" spc="-1" strike="noStrike">
              <a:latin typeface="Arial"/>
            </a:endParaRPr>
          </a:p>
        </p:txBody>
      </p:sp>
      <p:sp>
        <p:nvSpPr>
          <p:cNvPr id="102" name="CustomShape 3"/>
          <p:cNvSpPr/>
          <p:nvPr/>
        </p:nvSpPr>
        <p:spPr>
          <a:xfrm>
            <a:off x="58680" y="6477120"/>
            <a:ext cx="822492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16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[Schroff et al.,2015, FaceNet: A unified embedding for face recognition and clustering]</a:t>
            </a:r>
            <a:endParaRPr b="0" lang="nl-NL" sz="1600" spc="-1" strike="noStrike">
              <a:latin typeface="Arial"/>
            </a:endParaRPr>
          </a:p>
        </p:txBody>
      </p:sp>
      <p:pic>
        <p:nvPicPr>
          <p:cNvPr id="103" name="Ink 2" descr=""/>
          <p:cNvPicPr/>
          <p:nvPr/>
        </p:nvPicPr>
        <p:blipFill>
          <a:blip r:embed="rId1"/>
          <a:stretch/>
        </p:blipFill>
        <p:spPr>
          <a:xfrm>
            <a:off x="619200" y="619200"/>
            <a:ext cx="10299600" cy="5651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82880" y="182880"/>
            <a:ext cx="12114000" cy="1325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Choosing the triplets A,P,N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510480" y="1404720"/>
            <a:ext cx="9913320" cy="106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nl-NL" sz="32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During training, if A,P,N are chosen randomly,  is easily satisfied.</a:t>
            </a:r>
            <a:endParaRPr b="0" lang="nl-NL" sz="3200" spc="-1" strike="noStrike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510480" y="1404720"/>
            <a:ext cx="9913320" cy="1076760"/>
          </a:xfrm>
          <a:prstGeom prst="rect">
            <a:avLst/>
          </a:prstGeom>
          <a:blipFill>
            <a:blip r:embed="rId1"/>
            <a:stretch>
              <a:fillRect l="-1597" t="-7328" r="0" b="-16939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nl-NL" sz="1800" spc="-1" strike="noStrike">
                <a:latin typeface="Calibri"/>
              </a:rPr>
              <a:t> </a:t>
            </a:r>
            <a:endParaRPr b="0" lang="nl-NL" sz="1800" spc="-1" strike="noStrike">
              <a:latin typeface="Arial"/>
            </a:endParaRPr>
          </a:p>
        </p:txBody>
      </p:sp>
      <p:sp>
        <p:nvSpPr>
          <p:cNvPr id="107" name="CustomShape 4"/>
          <p:cNvSpPr/>
          <p:nvPr/>
        </p:nvSpPr>
        <p:spPr>
          <a:xfrm>
            <a:off x="510480" y="3655800"/>
            <a:ext cx="9913320" cy="106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nl-NL" sz="32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Choose triplets that’re “hard” to train on.</a:t>
            </a:r>
            <a:endParaRPr b="0" lang="nl-NL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nl-NL" sz="32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 </a:t>
            </a:r>
            <a:endParaRPr b="0" lang="nl-NL" sz="3200" spc="-1" strike="noStrike">
              <a:latin typeface="Arial"/>
            </a:endParaRPr>
          </a:p>
        </p:txBody>
      </p:sp>
      <p:sp>
        <p:nvSpPr>
          <p:cNvPr id="108" name="CustomShape 5"/>
          <p:cNvSpPr/>
          <p:nvPr/>
        </p:nvSpPr>
        <p:spPr>
          <a:xfrm>
            <a:off x="58680" y="6477120"/>
            <a:ext cx="822492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16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[Schroff et al.,2015, FaceNet: A unified embedding for face recognition and clustering]</a:t>
            </a:r>
            <a:endParaRPr b="0" lang="nl-NL" sz="1600" spc="-1" strike="noStrike">
              <a:latin typeface="Arial"/>
            </a:endParaRPr>
          </a:p>
        </p:txBody>
      </p:sp>
      <p:pic>
        <p:nvPicPr>
          <p:cNvPr id="109" name="Ink 2" descr=""/>
          <p:cNvPicPr/>
          <p:nvPr/>
        </p:nvPicPr>
        <p:blipFill>
          <a:blip r:embed="rId2"/>
          <a:stretch/>
        </p:blipFill>
        <p:spPr>
          <a:xfrm>
            <a:off x="358920" y="758880"/>
            <a:ext cx="6768720" cy="2304720"/>
          </a:xfrm>
          <a:prstGeom prst="rect">
            <a:avLst/>
          </a:prstGeom>
          <a:ln>
            <a:noFill/>
          </a:ln>
        </p:spPr>
      </p:pic>
      <p:pic>
        <p:nvPicPr>
          <p:cNvPr id="110" name="Ink 4" descr=""/>
          <p:cNvPicPr/>
          <p:nvPr/>
        </p:nvPicPr>
        <p:blipFill>
          <a:blip r:embed="rId3"/>
          <a:stretch/>
        </p:blipFill>
        <p:spPr>
          <a:xfrm>
            <a:off x="2251080" y="4048200"/>
            <a:ext cx="8902440" cy="270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82880" y="182880"/>
            <a:ext cx="12114000" cy="1325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Training set using triplet loss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2326680" y="1188360"/>
            <a:ext cx="136224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2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Anchor</a:t>
            </a:r>
            <a:endParaRPr b="0" lang="nl-NL" sz="2800" spc="-1" strike="noStrike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4950000" y="1188360"/>
            <a:ext cx="149004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2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Positive</a:t>
            </a:r>
            <a:endParaRPr b="0" lang="nl-NL" sz="2800" spc="-1" strike="noStrike">
              <a:latin typeface="Arial"/>
            </a:endParaRPr>
          </a:p>
        </p:txBody>
      </p:sp>
      <p:sp>
        <p:nvSpPr>
          <p:cNvPr id="114" name="CustomShape 4"/>
          <p:cNvSpPr/>
          <p:nvPr/>
        </p:nvSpPr>
        <p:spPr>
          <a:xfrm>
            <a:off x="7701840" y="1188360"/>
            <a:ext cx="165636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nl-NL" sz="2800" spc="-1" strike="noStrike">
                <a:solidFill>
                  <a:srgbClr val="000000"/>
                </a:solidFill>
                <a:latin typeface="Century Schoolbook"/>
                <a:ea typeface="Century Schoolbook"/>
              </a:rPr>
              <a:t>Negative</a:t>
            </a:r>
            <a:endParaRPr b="0" lang="nl-NL" sz="2800" spc="-1" strike="noStrike">
              <a:latin typeface="Arial"/>
            </a:endParaRPr>
          </a:p>
        </p:txBody>
      </p:sp>
      <p:pic>
        <p:nvPicPr>
          <p:cNvPr id="115" name="Picture 4" descr=""/>
          <p:cNvPicPr/>
          <p:nvPr/>
        </p:nvPicPr>
        <p:blipFill>
          <a:blip r:embed="rId1"/>
          <a:srcRect l="14625" t="6007" r="22673" b="18803"/>
          <a:stretch/>
        </p:blipFill>
        <p:spPr>
          <a:xfrm>
            <a:off x="2539080" y="3362760"/>
            <a:ext cx="932760" cy="1070280"/>
          </a:xfrm>
          <a:prstGeom prst="rect">
            <a:avLst/>
          </a:prstGeom>
          <a:ln>
            <a:noFill/>
          </a:ln>
        </p:spPr>
      </p:pic>
      <p:pic>
        <p:nvPicPr>
          <p:cNvPr id="116" name="Picture 20" descr=""/>
          <p:cNvPicPr/>
          <p:nvPr/>
        </p:nvPicPr>
        <p:blipFill>
          <a:blip r:embed="rId2"/>
          <a:srcRect l="30803" t="5714" r="29370" b="28763"/>
          <a:stretch/>
        </p:blipFill>
        <p:spPr>
          <a:xfrm>
            <a:off x="5231160" y="3362760"/>
            <a:ext cx="932760" cy="1070280"/>
          </a:xfrm>
          <a:prstGeom prst="rect">
            <a:avLst/>
          </a:prstGeom>
          <a:ln>
            <a:noFill/>
          </a:ln>
        </p:spPr>
      </p:pic>
      <p:pic>
        <p:nvPicPr>
          <p:cNvPr id="117" name="Picture 26" descr=""/>
          <p:cNvPicPr/>
          <p:nvPr/>
        </p:nvPicPr>
        <p:blipFill>
          <a:blip r:embed="rId3"/>
          <a:srcRect l="21002" t="0" r="9497" b="30404"/>
          <a:stretch/>
        </p:blipFill>
        <p:spPr>
          <a:xfrm>
            <a:off x="7853400" y="3383280"/>
            <a:ext cx="932760" cy="1070280"/>
          </a:xfrm>
          <a:prstGeom prst="rect">
            <a:avLst/>
          </a:prstGeom>
          <a:ln>
            <a:noFill/>
          </a:ln>
        </p:spPr>
      </p:pic>
      <mc:AlternateContent>
        <mc:Choice xmlns:a14="http://schemas.microsoft.com/office/drawing/2010/main" Requires="a14">
          <p:sp>
            <p:nvSpPr>
              <p:cNvPr id="118" name="Formula 5"/>
              <p:cNvSpPr txBox="1"/>
              <p:nvPr/>
            </p:nvSpPr>
            <p:spPr>
              <a:xfrm>
                <a:off x="2943360" y="4737600"/>
                <a:ext cx="124560" cy="2764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⋮</m:t>
                    </m:r>
                  </m:oMath>
                </a14:m>
              </a:p>
            </p:txBody>
          </p:sp>
        </mc:Choice>
        <mc:Fallback/>
      </mc:AlternateContent>
      <p:sp>
        <p:nvSpPr>
          <p:cNvPr id="119" name="CustomShape 6"/>
          <p:cNvSpPr/>
          <p:nvPr/>
        </p:nvSpPr>
        <p:spPr>
          <a:xfrm>
            <a:off x="2943360" y="4737600"/>
            <a:ext cx="124560" cy="276480"/>
          </a:xfrm>
          <a:prstGeom prst="rect">
            <a:avLst/>
          </a:prstGeom>
          <a:blipFill>
            <a:blip r:embed="rId4"/>
            <a:stretch>
              <a:fillRect l="-44945" t="0" r="-44945" b="-6513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nl-NL" sz="1800" spc="-1" strike="noStrike">
                <a:latin typeface="Calibri"/>
              </a:rPr>
              <a:t> </a:t>
            </a:r>
            <a:endParaRPr b="0" lang="nl-NL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20" name="Formula 7"/>
              <p:cNvSpPr txBox="1"/>
              <p:nvPr/>
            </p:nvSpPr>
            <p:spPr>
              <a:xfrm>
                <a:off x="5630400" y="4737600"/>
                <a:ext cx="124560" cy="2764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⋮</m:t>
                    </m:r>
                  </m:oMath>
                </a14:m>
              </a:p>
            </p:txBody>
          </p:sp>
        </mc:Choice>
        <mc:Fallback/>
      </mc:AlternateContent>
      <p:sp>
        <p:nvSpPr>
          <p:cNvPr id="121" name="CustomShape 8"/>
          <p:cNvSpPr/>
          <p:nvPr/>
        </p:nvSpPr>
        <p:spPr>
          <a:xfrm>
            <a:off x="5630400" y="4737600"/>
            <a:ext cx="124560" cy="276480"/>
          </a:xfrm>
          <a:prstGeom prst="rect">
            <a:avLst/>
          </a:prstGeom>
          <a:blipFill>
            <a:blip r:embed="rId5"/>
            <a:stretch>
              <a:fillRect l="-44945" t="0" r="-44945" b="-6513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nl-NL" sz="1800" spc="-1" strike="noStrike">
                <a:latin typeface="Calibri"/>
              </a:rPr>
              <a:t> </a:t>
            </a:r>
            <a:endParaRPr b="0" lang="nl-NL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22" name="Formula 9"/>
              <p:cNvSpPr txBox="1"/>
              <p:nvPr/>
            </p:nvSpPr>
            <p:spPr>
              <a:xfrm>
                <a:off x="8255160" y="4759560"/>
                <a:ext cx="124560" cy="2764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⋮</m:t>
                    </m:r>
                  </m:oMath>
                </a14:m>
              </a:p>
            </p:txBody>
          </p:sp>
        </mc:Choice>
        <mc:Fallback/>
      </mc:AlternateContent>
      <p:sp>
        <p:nvSpPr>
          <p:cNvPr id="123" name="CustomShape 10"/>
          <p:cNvSpPr/>
          <p:nvPr/>
        </p:nvSpPr>
        <p:spPr>
          <a:xfrm>
            <a:off x="8255160" y="4759560"/>
            <a:ext cx="124560" cy="276480"/>
          </a:xfrm>
          <a:prstGeom prst="rect">
            <a:avLst/>
          </a:prstGeom>
          <a:blipFill>
            <a:blip r:embed="rId6"/>
            <a:stretch>
              <a:fillRect l="-42768" t="0" r="-37947" b="-8805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nl-NL" sz="1800" spc="-1" strike="noStrike">
                <a:latin typeface="Calibri"/>
              </a:rPr>
              <a:t> </a:t>
            </a:r>
            <a:endParaRPr b="0" lang="nl-NL" sz="1800" spc="-1" strike="noStrike">
              <a:latin typeface="Arial"/>
            </a:endParaRPr>
          </a:p>
        </p:txBody>
      </p:sp>
      <p:pic>
        <p:nvPicPr>
          <p:cNvPr id="124" name="Ink 12" descr=""/>
          <p:cNvPicPr/>
          <p:nvPr/>
        </p:nvPicPr>
        <p:blipFill>
          <a:blip r:embed="rId7"/>
          <a:stretch/>
        </p:blipFill>
        <p:spPr>
          <a:xfrm>
            <a:off x="3756240" y="3140280"/>
            <a:ext cx="7797600" cy="2768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>
                <p:childTnLst>
                  <p:par>
                    <p:cTn id="31" fill="freeze">
                      <p:stCondLst>
                        <p:cond delay="indefinite"/>
                      </p:stCondLst>
                      <p:childTnLst>
                        <p:par>
                          <p:cTn id="32" fill="freeze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freeze">
                      <p:stCondLst>
                        <p:cond delay="indefinite"/>
                      </p:stCondLst>
                      <p:childTnLst>
                        <p:par>
                          <p:cTn id="36" fill="freeze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6234</TotalTime>
  <Application>LibreOffice/5.4.3.2$Windows_X86_64 LibreOffice_project/92a7159f7e4af62137622921e809f8546db437e5</Application>
  <Words>135</Words>
  <Paragraphs>24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2017-07-10T20:19:53Z</dcterms:created>
  <dc:creator>Younes Bensouda Mourri</dc:creator>
  <dc:description/>
  <dc:language>nl-NL</dc:language>
  <cp:lastModifiedBy/>
  <cp:lastPrinted>2017-10-27T03:42:45Z</cp:lastPrinted>
  <dcterms:modified xsi:type="dcterms:W3CDTF">2018-03-21T06:42:38Z</dcterms:modified>
  <cp:revision>249</cp:revision>
  <dc:subject/>
  <dc:title>Setting up your  ML application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